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56" r:id="rId2"/>
    <p:sldId id="277" r:id="rId3"/>
    <p:sldId id="278" r:id="rId4"/>
    <p:sldId id="264" r:id="rId5"/>
    <p:sldId id="259" r:id="rId6"/>
    <p:sldId id="284" r:id="rId7"/>
    <p:sldId id="285" r:id="rId8"/>
    <p:sldId id="269" r:id="rId9"/>
    <p:sldId id="286" r:id="rId10"/>
    <p:sldId id="263" r:id="rId11"/>
    <p:sldId id="273" r:id="rId12"/>
    <p:sldId id="283" r:id="rId13"/>
    <p:sldId id="271" r:id="rId14"/>
    <p:sldId id="282" r:id="rId15"/>
    <p:sldId id="280" r:id="rId16"/>
    <p:sldId id="267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DADADA"/>
    <a:srgbClr val="C0FD9B"/>
    <a:srgbClr val="4174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68" autoAdjust="0"/>
    <p:restoredTop sz="84956"/>
  </p:normalViewPr>
  <p:slideViewPr>
    <p:cSldViewPr snapToGrid="0" snapToObjects="1">
      <p:cViewPr varScale="1">
        <p:scale>
          <a:sx n="64" d="100"/>
          <a:sy n="64" d="100"/>
        </p:scale>
        <p:origin x="12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2955BD-C96E-F143-9678-642CA6BA7ED6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2FF2F5-A6A5-2B41-9DDD-8EBC94FFD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10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7491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17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MSDA non</a:t>
            </a:r>
            <a:r>
              <a:rPr lang="en-US" baseline="0" dirty="0"/>
              <a:t> </a:t>
            </a:r>
            <a:r>
              <a:rPr lang="en-US" baseline="0" dirty="0" err="1"/>
              <a:t>così</a:t>
            </a:r>
            <a:r>
              <a:rPr lang="en-US" baseline="0" dirty="0"/>
              <a:t> </a:t>
            </a:r>
            <a:r>
              <a:rPr lang="en-US" baseline="0" dirty="0" err="1"/>
              <a:t>banale</a:t>
            </a:r>
            <a:r>
              <a:rPr lang="en-US" baseline="0" dirty="0"/>
              <a:t> per </a:t>
            </a:r>
            <a:r>
              <a:rPr lang="en-US" baseline="0" dirty="0" err="1"/>
              <a:t>immagini</a:t>
            </a:r>
            <a:r>
              <a:rPr lang="en-US" baseline="0" dirty="0"/>
              <a:t>, </a:t>
            </a:r>
            <a:r>
              <a:rPr lang="en-US" baseline="0" dirty="0" err="1"/>
              <a:t>lavoro</a:t>
            </a:r>
            <a:r>
              <a:rPr lang="en-US" baseline="0" dirty="0"/>
              <a:t> </a:t>
            </a:r>
            <a:r>
              <a:rPr lang="en-US" baseline="0" dirty="0" err="1"/>
              <a:t>futuro</a:t>
            </a:r>
            <a:r>
              <a:rPr lang="en-US" baseline="0" dirty="0"/>
              <a:t>, </a:t>
            </a:r>
            <a:r>
              <a:rPr lang="en-US" baseline="0" dirty="0" err="1"/>
              <a:t>promettente</a:t>
            </a:r>
            <a:r>
              <a:rPr lang="en-US" baseline="0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892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02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715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25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8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Parte del </a:t>
            </a:r>
            <a:r>
              <a:rPr lang="en-US" dirty="0" err="1"/>
              <a:t>testo</a:t>
            </a:r>
            <a:r>
              <a:rPr lang="en-US" dirty="0"/>
              <a:t> = </a:t>
            </a:r>
            <a:r>
              <a:rPr lang="en-US" dirty="0" err="1"/>
              <a:t>qualsiasi</a:t>
            </a:r>
            <a:r>
              <a:rPr lang="en-US" baseline="0" dirty="0"/>
              <a:t> </a:t>
            </a:r>
            <a:r>
              <a:rPr lang="en-US" baseline="0" dirty="0" err="1"/>
              <a:t>parola</a:t>
            </a:r>
            <a:r>
              <a:rPr lang="en-US" baseline="0" dirty="0"/>
              <a:t> </a:t>
            </a:r>
            <a:r>
              <a:rPr lang="en-US" baseline="0" dirty="0" err="1"/>
              <a:t>chiave</a:t>
            </a:r>
            <a:r>
              <a:rPr lang="en-US" baseline="0" dirty="0"/>
              <a:t> di </a:t>
            </a:r>
            <a:r>
              <a:rPr lang="en-US" baseline="0" dirty="0" err="1"/>
              <a:t>ricerca</a:t>
            </a:r>
            <a:r>
              <a:rPr lang="en-US" baseline="0" dirty="0"/>
              <a:t>, </a:t>
            </a:r>
            <a:r>
              <a:rPr lang="en-US" baseline="0" dirty="0" err="1"/>
              <a:t>anche</a:t>
            </a:r>
            <a:r>
              <a:rPr lang="en-US" baseline="0" dirty="0"/>
              <a:t> </a:t>
            </a:r>
            <a:r>
              <a:rPr lang="en-US" baseline="0" dirty="0" err="1"/>
              <a:t>nulla</a:t>
            </a:r>
            <a:endParaRPr lang="en-US" baseline="0" dirty="0"/>
          </a:p>
          <a:p>
            <a:r>
              <a:rPr lang="en-US" baseline="0" dirty="0"/>
              <a:t>Parte </a:t>
            </a:r>
            <a:r>
              <a:rPr lang="en-US" baseline="0" dirty="0" err="1"/>
              <a:t>delle</a:t>
            </a:r>
            <a:r>
              <a:rPr lang="en-US" baseline="0" dirty="0"/>
              <a:t> </a:t>
            </a:r>
            <a:r>
              <a:rPr lang="en-US" baseline="0" dirty="0" err="1"/>
              <a:t>immagini</a:t>
            </a:r>
            <a:r>
              <a:rPr lang="en-US" baseline="0" dirty="0"/>
              <a:t> = solo </a:t>
            </a:r>
            <a:r>
              <a:rPr lang="en-US" baseline="0" dirty="0" err="1"/>
              <a:t>quelle</a:t>
            </a:r>
            <a:r>
              <a:rPr lang="en-US" baseline="0" dirty="0"/>
              <a:t> parole </a:t>
            </a:r>
            <a:r>
              <a:rPr lang="en-US" baseline="0" dirty="0" err="1"/>
              <a:t>chiave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962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174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 </a:t>
            </a:r>
            <a:r>
              <a:rPr lang="en-US" dirty="0" err="1"/>
              <a:t>ottenere</a:t>
            </a:r>
            <a:r>
              <a:rPr lang="en-US" dirty="0"/>
              <a:t> </a:t>
            </a:r>
            <a:r>
              <a:rPr lang="en-US" dirty="0" err="1"/>
              <a:t>quei</a:t>
            </a:r>
            <a:r>
              <a:rPr lang="en-US" dirty="0"/>
              <a:t> </a:t>
            </a:r>
            <a:r>
              <a:rPr lang="en-US" dirty="0" err="1"/>
              <a:t>risultati</a:t>
            </a:r>
            <a:r>
              <a:rPr lang="en-US" dirty="0"/>
              <a:t> </a:t>
            </a:r>
            <a:r>
              <a:rPr lang="en-US" dirty="0" err="1"/>
              <a:t>abbiamo</a:t>
            </a:r>
            <a:r>
              <a:rPr lang="en-US" dirty="0"/>
              <a:t> </a:t>
            </a:r>
            <a:r>
              <a:rPr lang="en-US" dirty="0" err="1"/>
              <a:t>usato</a:t>
            </a:r>
            <a:r>
              <a:rPr lang="en-US" dirty="0"/>
              <a:t> PCA per</a:t>
            </a:r>
            <a:r>
              <a:rPr lang="en-US" baseline="0" dirty="0"/>
              <a:t> </a:t>
            </a:r>
            <a:r>
              <a:rPr lang="en-US" baseline="0" dirty="0" err="1"/>
              <a:t>ridurre</a:t>
            </a:r>
            <a:r>
              <a:rPr lang="en-US" baseline="0" dirty="0"/>
              <a:t> </a:t>
            </a:r>
            <a:r>
              <a:rPr lang="en-US" baseline="0" dirty="0" err="1"/>
              <a:t>dimensionalità</a:t>
            </a:r>
            <a:r>
              <a:rPr lang="en-US" baseline="0" dirty="0"/>
              <a:t>.</a:t>
            </a:r>
          </a:p>
          <a:p>
            <a:r>
              <a:rPr lang="en-US" baseline="0" dirty="0" err="1"/>
              <a:t>Inoltre</a:t>
            </a:r>
            <a:r>
              <a:rPr lang="en-US" baseline="0" dirty="0"/>
              <a:t> come </a:t>
            </a:r>
            <a:r>
              <a:rPr lang="en-US" baseline="0" dirty="0" err="1"/>
              <a:t>ulteriore</a:t>
            </a:r>
            <a:r>
              <a:rPr lang="en-US" baseline="0" dirty="0"/>
              <a:t> </a:t>
            </a:r>
            <a:r>
              <a:rPr lang="en-US" baseline="0" dirty="0" err="1"/>
              <a:t>analisi</a:t>
            </a:r>
            <a:r>
              <a:rPr lang="en-US" baseline="0" dirty="0"/>
              <a:t> </a:t>
            </a:r>
            <a:r>
              <a:rPr lang="en-US" baseline="0" dirty="0" err="1"/>
              <a:t>abbiamo</a:t>
            </a:r>
            <a:r>
              <a:rPr lang="en-US" baseline="0" dirty="0"/>
              <a:t> </a:t>
            </a:r>
            <a:r>
              <a:rPr lang="en-US" baseline="0" dirty="0" err="1"/>
              <a:t>provato</a:t>
            </a:r>
            <a:r>
              <a:rPr lang="en-US" baseline="0" dirty="0"/>
              <a:t> a </a:t>
            </a:r>
            <a:r>
              <a:rPr lang="en-US" baseline="0" dirty="0" err="1"/>
              <a:t>usare</a:t>
            </a:r>
            <a:r>
              <a:rPr lang="en-US" baseline="0" dirty="0"/>
              <a:t> </a:t>
            </a:r>
            <a:r>
              <a:rPr lang="en-US" baseline="0" dirty="0" err="1"/>
              <a:t>algoritmo</a:t>
            </a:r>
            <a:r>
              <a:rPr lang="en-US" baseline="0" dirty="0"/>
              <a:t> k-means non </a:t>
            </a:r>
            <a:r>
              <a:rPr lang="en-US" baseline="0" dirty="0" err="1"/>
              <a:t>supervisionato</a:t>
            </a:r>
            <a:r>
              <a:rPr lang="en-US" baseline="0" dirty="0"/>
              <a:t> per </a:t>
            </a:r>
            <a:r>
              <a:rPr lang="en-US" baseline="0" dirty="0" err="1"/>
              <a:t>generare</a:t>
            </a:r>
            <a:r>
              <a:rPr lang="en-US" baseline="0" dirty="0"/>
              <a:t> </a:t>
            </a:r>
            <a:r>
              <a:rPr lang="en-US" baseline="0" dirty="0" err="1"/>
              <a:t>delle</a:t>
            </a:r>
            <a:r>
              <a:rPr lang="en-US" baseline="0" dirty="0"/>
              <a:t> </a:t>
            </a:r>
            <a:r>
              <a:rPr lang="en-US" baseline="0" dirty="0" err="1"/>
              <a:t>possibili</a:t>
            </a:r>
            <a:r>
              <a:rPr lang="en-US" baseline="0" dirty="0"/>
              <a:t> </a:t>
            </a:r>
            <a:r>
              <a:rPr lang="en-US" baseline="0" dirty="0" err="1"/>
              <a:t>classi</a:t>
            </a:r>
            <a:r>
              <a:rPr lang="en-US" baseline="0" dirty="0"/>
              <a:t> (6 </a:t>
            </a:r>
            <a:r>
              <a:rPr lang="mr-IN" baseline="0" dirty="0"/>
              <a:t>–</a:t>
            </a:r>
            <a:r>
              <a:rPr lang="en-US" baseline="0" dirty="0"/>
              <a:t> 8 </a:t>
            </a:r>
            <a:r>
              <a:rPr lang="mr-IN" baseline="0" dirty="0"/>
              <a:t>–</a:t>
            </a:r>
            <a:r>
              <a:rPr lang="en-US" baseline="0" dirty="0"/>
              <a:t> 10 ) ma I </a:t>
            </a:r>
            <a:r>
              <a:rPr lang="en-US" baseline="0" dirty="0" err="1"/>
              <a:t>risultati</a:t>
            </a:r>
            <a:r>
              <a:rPr lang="en-US" baseline="0" dirty="0"/>
              <a:t> non </a:t>
            </a:r>
            <a:r>
              <a:rPr lang="en-US" baseline="0" dirty="0" err="1"/>
              <a:t>sono</a:t>
            </a:r>
            <a:r>
              <a:rPr lang="en-US" baseline="0" dirty="0"/>
              <a:t> </a:t>
            </a:r>
            <a:r>
              <a:rPr lang="en-US" baseline="0" dirty="0" err="1"/>
              <a:t>stati</a:t>
            </a:r>
            <a:r>
              <a:rPr lang="en-US" baseline="0" dirty="0"/>
              <a:t> </a:t>
            </a:r>
            <a:r>
              <a:rPr lang="en-US" baseline="0" dirty="0" err="1"/>
              <a:t>positivi</a:t>
            </a:r>
            <a:r>
              <a:rPr lang="en-US" baseline="0" dirty="0"/>
              <a:t>, </a:t>
            </a:r>
            <a:r>
              <a:rPr lang="en-US" baseline="0" dirty="0" err="1"/>
              <a:t>bisognerebbe</a:t>
            </a:r>
            <a:r>
              <a:rPr lang="en-US" baseline="0" dirty="0"/>
              <a:t> </a:t>
            </a:r>
            <a:r>
              <a:rPr lang="en-US" baseline="0" dirty="0" err="1"/>
              <a:t>utilizzare</a:t>
            </a:r>
            <a:r>
              <a:rPr lang="en-US" baseline="0" dirty="0"/>
              <a:t> un </a:t>
            </a:r>
            <a:r>
              <a:rPr lang="en-US" baseline="0" dirty="0" err="1"/>
              <a:t>altro</a:t>
            </a:r>
            <a:r>
              <a:rPr lang="en-US" baseline="0" dirty="0"/>
              <a:t> </a:t>
            </a:r>
            <a:r>
              <a:rPr lang="en-US" baseline="0" dirty="0" err="1"/>
              <a:t>algoritmo</a:t>
            </a:r>
            <a:r>
              <a:rPr lang="en-US" baseline="0" dirty="0"/>
              <a:t> di clustering o un </a:t>
            </a:r>
            <a:r>
              <a:rPr lang="en-US" baseline="0" dirty="0" err="1"/>
              <a:t>algoritmo</a:t>
            </a:r>
            <a:r>
              <a:rPr lang="en-US" baseline="0" dirty="0"/>
              <a:t> di </a:t>
            </a:r>
            <a:r>
              <a:rPr lang="en-US" baseline="0" dirty="0" err="1"/>
              <a:t>classificazione</a:t>
            </a:r>
            <a:r>
              <a:rPr lang="en-US" baseline="0" dirty="0"/>
              <a:t> per </a:t>
            </a:r>
            <a:r>
              <a:rPr lang="en-US" baseline="0" dirty="0" err="1"/>
              <a:t>trattare</a:t>
            </a:r>
            <a:r>
              <a:rPr lang="en-US" baseline="0" dirty="0"/>
              <a:t> </a:t>
            </a:r>
            <a:r>
              <a:rPr lang="en-US" baseline="0" dirty="0" err="1"/>
              <a:t>il</a:t>
            </a:r>
            <a:r>
              <a:rPr lang="en-US" baseline="0" dirty="0"/>
              <a:t> </a:t>
            </a:r>
            <a:r>
              <a:rPr lang="en-US" baseline="0" dirty="0" err="1"/>
              <a:t>testo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69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Ensemble learning on visual and textual data for social image emotion classification (Silvia</a:t>
            </a:r>
            <a:r>
              <a:rPr lang="en-US" baseline="0" dirty="0"/>
              <a:t> </a:t>
            </a:r>
            <a:r>
              <a:rPr lang="en-US" baseline="0" dirty="0" err="1"/>
              <a:t>Corchs</a:t>
            </a:r>
            <a:r>
              <a:rPr lang="en-US" baseline="0" dirty="0"/>
              <a:t>, </a:t>
            </a:r>
            <a:r>
              <a:rPr lang="en-US" baseline="0" dirty="0" err="1"/>
              <a:t>Elisabetta</a:t>
            </a:r>
            <a:r>
              <a:rPr lang="en-US" baseline="0" dirty="0"/>
              <a:t> </a:t>
            </a:r>
            <a:r>
              <a:rPr lang="en-US" baseline="0" dirty="0" err="1"/>
              <a:t>Fersini</a:t>
            </a:r>
            <a:r>
              <a:rPr lang="en-US" baseline="0" dirty="0"/>
              <a:t>, Francesca </a:t>
            </a:r>
            <a:r>
              <a:rPr lang="en-US" baseline="0" dirty="0" err="1"/>
              <a:t>Gasparini</a:t>
            </a:r>
            <a:r>
              <a:rPr lang="en-US" baseline="0" dirty="0"/>
              <a:t>).</a:t>
            </a:r>
          </a:p>
          <a:p>
            <a:r>
              <a:rPr lang="en-US" baseline="0" dirty="0" err="1"/>
              <a:t>Classificatore</a:t>
            </a:r>
            <a:r>
              <a:rPr lang="en-US" baseline="0" dirty="0"/>
              <a:t> e rete </a:t>
            </a:r>
            <a:r>
              <a:rPr lang="en-US" baseline="0" dirty="0" err="1"/>
              <a:t>neurale</a:t>
            </a:r>
            <a:r>
              <a:rPr lang="en-US" baseline="0" dirty="0"/>
              <a:t> </a:t>
            </a:r>
            <a:r>
              <a:rPr lang="en-US" baseline="0" dirty="0" err="1"/>
              <a:t>spiegato</a:t>
            </a:r>
            <a:r>
              <a:rPr lang="en-US" baseline="0" dirty="0"/>
              <a:t> </a:t>
            </a:r>
            <a:r>
              <a:rPr lang="en-US" baseline="0" dirty="0" err="1"/>
              <a:t>anche</a:t>
            </a:r>
            <a:r>
              <a:rPr lang="en-US" baseline="0" dirty="0"/>
              <a:t> dal </a:t>
            </a:r>
            <a:r>
              <a:rPr lang="en-US" baseline="0" dirty="0" err="1"/>
              <a:t>mio</a:t>
            </a:r>
            <a:r>
              <a:rPr lang="en-US" baseline="0" dirty="0"/>
              <a:t> </a:t>
            </a:r>
            <a:r>
              <a:rPr lang="en-US" baseline="0" dirty="0" err="1"/>
              <a:t>collega</a:t>
            </a:r>
            <a:r>
              <a:rPr lang="en-US" baseline="0" dirty="0"/>
              <a:t> </a:t>
            </a:r>
            <a:r>
              <a:rPr lang="en-US" baseline="0" dirty="0" err="1"/>
              <a:t>precedente</a:t>
            </a:r>
            <a:r>
              <a:rPr lang="en-US" baseline="0" dirty="0"/>
              <a:t>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6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1015" y="-190919"/>
            <a:ext cx="12640826" cy="7496071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Sitka Small" panose="02000505000000020004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1847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Section Head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6015" y="0"/>
            <a:ext cx="12640826" cy="7496071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54616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5992"/>
            <a:ext cx="10515600" cy="7493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Roboto Slab" pitchFamily="2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42900" y="6383334"/>
            <a:ext cx="2743200" cy="365125"/>
          </a:xfrm>
        </p:spPr>
        <p:txBody>
          <a:bodyPr/>
          <a:lstStyle/>
          <a:p>
            <a:fld id="{DFC21765-A1F4-4130-A95C-C43238564F97}" type="slidenum">
              <a:rPr lang="it-IT" smtClean="0"/>
              <a:t>‹#›</a:t>
            </a:fld>
            <a:endParaRPr lang="it-IT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805018" y="1015780"/>
            <a:ext cx="4581964" cy="304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rgbClr val="DF6613"/>
                </a:solidFill>
                <a:latin typeface="+mn-lt"/>
                <a:ea typeface="Roboto Slab" pitchFamily="2" charset="0"/>
              </a:defRPr>
            </a:lvl1pPr>
          </a:lstStyle>
          <a:p>
            <a:pPr lvl="0"/>
            <a:r>
              <a:rPr lang="en-US"/>
              <a:t>Subtitle</a:t>
            </a:r>
            <a:endParaRPr lang="it-IT"/>
          </a:p>
        </p:txBody>
      </p:sp>
      <p:grpSp>
        <p:nvGrpSpPr>
          <p:cNvPr id="7" name="Group 6"/>
          <p:cNvGrpSpPr/>
          <p:nvPr/>
        </p:nvGrpSpPr>
        <p:grpSpPr>
          <a:xfrm>
            <a:off x="5461282" y="1361488"/>
            <a:ext cx="1269436" cy="148720"/>
            <a:chOff x="5346460" y="2195803"/>
            <a:chExt cx="1269436" cy="148720"/>
          </a:xfrm>
        </p:grpSpPr>
        <p:sp>
          <p:nvSpPr>
            <p:cNvPr id="8" name="Oval 7"/>
            <p:cNvSpPr/>
            <p:nvPr/>
          </p:nvSpPr>
          <p:spPr>
            <a:xfrm>
              <a:off x="6023538" y="2200523"/>
              <a:ext cx="144000" cy="14400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9" name="Oval 8"/>
            <p:cNvSpPr/>
            <p:nvPr/>
          </p:nvSpPr>
          <p:spPr>
            <a:xfrm>
              <a:off x="5799359" y="2200523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0" name="Oval 9"/>
            <p:cNvSpPr/>
            <p:nvPr/>
          </p:nvSpPr>
          <p:spPr>
            <a:xfrm>
              <a:off x="5575180" y="2200523"/>
              <a:ext cx="144000" cy="144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1" name="Oval 10"/>
            <p:cNvSpPr/>
            <p:nvPr/>
          </p:nvSpPr>
          <p:spPr>
            <a:xfrm>
              <a:off x="6247717" y="2200523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2" name="Oval 11"/>
            <p:cNvSpPr/>
            <p:nvPr/>
          </p:nvSpPr>
          <p:spPr>
            <a:xfrm>
              <a:off x="6471896" y="2200523"/>
              <a:ext cx="144000" cy="14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3" name="Oval 12"/>
            <p:cNvSpPr/>
            <p:nvPr/>
          </p:nvSpPr>
          <p:spPr>
            <a:xfrm>
              <a:off x="5346460" y="2195803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</p:grpSp>
      <p:cxnSp>
        <p:nvCxnSpPr>
          <p:cNvPr id="14" name="Connettore 2 1"/>
          <p:cNvCxnSpPr/>
          <p:nvPr/>
        </p:nvCxnSpPr>
        <p:spPr>
          <a:xfrm flipH="1" flipV="1">
            <a:off x="3915791" y="1019175"/>
            <a:ext cx="4371186" cy="418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95865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5992"/>
            <a:ext cx="10515600" cy="7493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Roboto Slab" pitchFamily="2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42900" y="6383334"/>
            <a:ext cx="2743200" cy="365125"/>
          </a:xfrm>
        </p:spPr>
        <p:txBody>
          <a:bodyPr/>
          <a:lstStyle/>
          <a:p>
            <a:fld id="{DFC21765-A1F4-4130-A95C-C43238564F97}" type="slidenum">
              <a:rPr lang="it-IT" smtClean="0"/>
              <a:t>‹#›</a:t>
            </a:fld>
            <a:endParaRPr lang="it-IT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805018" y="1015780"/>
            <a:ext cx="4581964" cy="304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rgbClr val="DF6613"/>
                </a:solidFill>
                <a:latin typeface="+mn-lt"/>
                <a:ea typeface="Roboto Slab" pitchFamily="2" charset="0"/>
              </a:defRPr>
            </a:lvl1pPr>
          </a:lstStyle>
          <a:p>
            <a:pPr lvl="0"/>
            <a:r>
              <a:rPr lang="en-US"/>
              <a:t>Subtitle</a:t>
            </a:r>
            <a:endParaRPr lang="it-IT"/>
          </a:p>
        </p:txBody>
      </p:sp>
      <p:grpSp>
        <p:nvGrpSpPr>
          <p:cNvPr id="7" name="Group 6"/>
          <p:cNvGrpSpPr/>
          <p:nvPr/>
        </p:nvGrpSpPr>
        <p:grpSpPr>
          <a:xfrm>
            <a:off x="5575642" y="1366208"/>
            <a:ext cx="1040716" cy="144000"/>
            <a:chOff x="5575180" y="2200523"/>
            <a:chExt cx="1040716" cy="144000"/>
          </a:xfrm>
        </p:grpSpPr>
        <p:sp>
          <p:nvSpPr>
            <p:cNvPr id="8" name="Oval 7"/>
            <p:cNvSpPr/>
            <p:nvPr/>
          </p:nvSpPr>
          <p:spPr>
            <a:xfrm>
              <a:off x="6023538" y="2200523"/>
              <a:ext cx="144000" cy="14400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9" name="Oval 8"/>
            <p:cNvSpPr/>
            <p:nvPr/>
          </p:nvSpPr>
          <p:spPr>
            <a:xfrm>
              <a:off x="5799359" y="2200523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0" name="Oval 9"/>
            <p:cNvSpPr/>
            <p:nvPr/>
          </p:nvSpPr>
          <p:spPr>
            <a:xfrm>
              <a:off x="5575180" y="2200523"/>
              <a:ext cx="144000" cy="144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1" name="Oval 10"/>
            <p:cNvSpPr/>
            <p:nvPr/>
          </p:nvSpPr>
          <p:spPr>
            <a:xfrm>
              <a:off x="6247717" y="2200523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2" name="Oval 11"/>
            <p:cNvSpPr/>
            <p:nvPr/>
          </p:nvSpPr>
          <p:spPr>
            <a:xfrm>
              <a:off x="6471896" y="2200523"/>
              <a:ext cx="144000" cy="14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</p:grpSp>
      <p:cxnSp>
        <p:nvCxnSpPr>
          <p:cNvPr id="14" name="Connettore 2 1"/>
          <p:cNvCxnSpPr/>
          <p:nvPr/>
        </p:nvCxnSpPr>
        <p:spPr>
          <a:xfrm flipH="1" flipV="1">
            <a:off x="3915791" y="1019175"/>
            <a:ext cx="4371186" cy="418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16790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5992"/>
            <a:ext cx="10515600" cy="7493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Roboto Slab" pitchFamily="2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42900" y="6383334"/>
            <a:ext cx="2743200" cy="365125"/>
          </a:xfrm>
        </p:spPr>
        <p:txBody>
          <a:bodyPr/>
          <a:lstStyle/>
          <a:p>
            <a:fld id="{DFC21765-A1F4-4130-A95C-C43238564F97}" type="slidenum">
              <a:rPr lang="it-IT" smtClean="0"/>
              <a:t>‹#›</a:t>
            </a:fld>
            <a:endParaRPr lang="it-IT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805018" y="1015780"/>
            <a:ext cx="4581964" cy="304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rgbClr val="DF6613"/>
                </a:solidFill>
                <a:latin typeface="+mn-lt"/>
                <a:ea typeface="Roboto Slab" pitchFamily="2" charset="0"/>
              </a:defRPr>
            </a:lvl1pPr>
          </a:lstStyle>
          <a:p>
            <a:pPr lvl="0"/>
            <a:r>
              <a:rPr lang="en-US"/>
              <a:t>Subtitle</a:t>
            </a:r>
            <a:endParaRPr lang="it-IT"/>
          </a:p>
        </p:txBody>
      </p:sp>
      <p:grpSp>
        <p:nvGrpSpPr>
          <p:cNvPr id="7" name="Group 6"/>
          <p:cNvGrpSpPr/>
          <p:nvPr/>
        </p:nvGrpSpPr>
        <p:grpSpPr>
          <a:xfrm>
            <a:off x="5461282" y="6491536"/>
            <a:ext cx="1269436" cy="148720"/>
            <a:chOff x="5346460" y="2195803"/>
            <a:chExt cx="1269436" cy="148720"/>
          </a:xfrm>
        </p:grpSpPr>
        <p:sp>
          <p:nvSpPr>
            <p:cNvPr id="8" name="Oval 7"/>
            <p:cNvSpPr/>
            <p:nvPr/>
          </p:nvSpPr>
          <p:spPr>
            <a:xfrm>
              <a:off x="6023538" y="2200523"/>
              <a:ext cx="144000" cy="14400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9" name="Oval 8"/>
            <p:cNvSpPr/>
            <p:nvPr/>
          </p:nvSpPr>
          <p:spPr>
            <a:xfrm>
              <a:off x="5799359" y="2200523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0" name="Oval 9"/>
            <p:cNvSpPr/>
            <p:nvPr/>
          </p:nvSpPr>
          <p:spPr>
            <a:xfrm>
              <a:off x="5575180" y="2200523"/>
              <a:ext cx="144000" cy="144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1" name="Oval 10"/>
            <p:cNvSpPr/>
            <p:nvPr/>
          </p:nvSpPr>
          <p:spPr>
            <a:xfrm>
              <a:off x="6247717" y="2200523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2" name="Oval 11"/>
            <p:cNvSpPr/>
            <p:nvPr/>
          </p:nvSpPr>
          <p:spPr>
            <a:xfrm>
              <a:off x="6471896" y="2200523"/>
              <a:ext cx="144000" cy="14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3" name="Oval 12"/>
            <p:cNvSpPr/>
            <p:nvPr/>
          </p:nvSpPr>
          <p:spPr>
            <a:xfrm>
              <a:off x="5346460" y="2195803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</p:grpSp>
      <p:cxnSp>
        <p:nvCxnSpPr>
          <p:cNvPr id="15" name="Connettore 2 1"/>
          <p:cNvCxnSpPr/>
          <p:nvPr/>
        </p:nvCxnSpPr>
        <p:spPr>
          <a:xfrm flipH="1" flipV="1">
            <a:off x="3915791" y="1019175"/>
            <a:ext cx="4371186" cy="418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44260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88027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1908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1925" y="69849"/>
            <a:ext cx="2743200" cy="365125"/>
          </a:xfrm>
          <a:prstGeom prst="rect">
            <a:avLst/>
          </a:prstGeom>
        </p:spPr>
        <p:txBody>
          <a:bodyPr/>
          <a:lstStyle/>
          <a:p>
            <a:fld id="{5B2A6080-A60C-496F-881A-5AFF8DDB70B0}" type="datetimeFigureOut">
              <a:rPr lang="it-IT" smtClean="0"/>
              <a:t>21/06/2019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75262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45938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1925" y="69849"/>
            <a:ext cx="2743200" cy="365125"/>
          </a:xfrm>
          <a:prstGeom prst="rect">
            <a:avLst/>
          </a:prstGeom>
        </p:spPr>
        <p:txBody>
          <a:bodyPr/>
          <a:lstStyle/>
          <a:p>
            <a:fld id="{5B2A6080-A60C-496F-881A-5AFF8DDB70B0}" type="datetimeFigureOut">
              <a:rPr lang="it-IT" smtClean="0"/>
              <a:t>21/06/2019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74300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1925" y="69849"/>
            <a:ext cx="2743200" cy="365125"/>
          </a:xfrm>
          <a:prstGeom prst="rect">
            <a:avLst/>
          </a:prstGeom>
        </p:spPr>
        <p:txBody>
          <a:bodyPr/>
          <a:lstStyle/>
          <a:p>
            <a:fld id="{5B2A6080-A60C-496F-881A-5AFF8DDB70B0}" type="datetimeFigureOut">
              <a:rPr lang="it-IT" smtClean="0"/>
              <a:t>21/06/2019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7250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6015" y="0"/>
            <a:ext cx="12640826" cy="7496071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500" y="4445459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56208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1925" y="69849"/>
            <a:ext cx="2743200" cy="365125"/>
          </a:xfrm>
          <a:prstGeom prst="rect">
            <a:avLst/>
          </a:prstGeom>
        </p:spPr>
        <p:txBody>
          <a:bodyPr/>
          <a:lstStyle/>
          <a:p>
            <a:fld id="{5B2A6080-A60C-496F-881A-5AFF8DDB70B0}" type="datetimeFigureOut">
              <a:rPr lang="it-IT" smtClean="0"/>
              <a:t>21/06/2019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08169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‹#›</a:t>
            </a:fld>
            <a:endParaRPr lang="it-IT"/>
          </a:p>
        </p:txBody>
      </p:sp>
      <p:sp>
        <p:nvSpPr>
          <p:cNvPr id="6" name="Arc 5"/>
          <p:cNvSpPr/>
          <p:nvPr/>
        </p:nvSpPr>
        <p:spPr>
          <a:xfrm>
            <a:off x="2707859" y="2982526"/>
            <a:ext cx="1125792" cy="1528645"/>
          </a:xfrm>
          <a:prstGeom prst="arc">
            <a:avLst>
              <a:gd name="adj1" fmla="val 10782550"/>
              <a:gd name="adj2" fmla="val 0"/>
            </a:avLst>
          </a:prstGeom>
          <a:ln w="1270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Arc 6"/>
          <p:cNvSpPr/>
          <p:nvPr/>
        </p:nvSpPr>
        <p:spPr>
          <a:xfrm rot="10800000">
            <a:off x="1902225" y="3198336"/>
            <a:ext cx="805634" cy="1081947"/>
          </a:xfrm>
          <a:prstGeom prst="arc">
            <a:avLst>
              <a:gd name="adj1" fmla="val 10782550"/>
              <a:gd name="adj2" fmla="val 0"/>
            </a:avLst>
          </a:prstGeom>
          <a:ln w="1270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Arc 7"/>
          <p:cNvSpPr/>
          <p:nvPr/>
        </p:nvSpPr>
        <p:spPr>
          <a:xfrm>
            <a:off x="5196114" y="2579673"/>
            <a:ext cx="1484272" cy="2334352"/>
          </a:xfrm>
          <a:prstGeom prst="arc">
            <a:avLst>
              <a:gd name="adj1" fmla="val 10916039"/>
              <a:gd name="adj2" fmla="val 0"/>
            </a:avLst>
          </a:prstGeom>
          <a:ln w="127000">
            <a:solidFill>
              <a:srgbClr val="33CC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Arc 8"/>
          <p:cNvSpPr/>
          <p:nvPr/>
        </p:nvSpPr>
        <p:spPr>
          <a:xfrm>
            <a:off x="8403891" y="1538754"/>
            <a:ext cx="1721797" cy="4653788"/>
          </a:xfrm>
          <a:prstGeom prst="arc">
            <a:avLst>
              <a:gd name="adj1" fmla="val 10782550"/>
              <a:gd name="adj2" fmla="val 0"/>
            </a:avLst>
          </a:prstGeom>
          <a:ln w="1270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Arc 9"/>
          <p:cNvSpPr/>
          <p:nvPr/>
        </p:nvSpPr>
        <p:spPr>
          <a:xfrm rot="10800000">
            <a:off x="3840146" y="2724561"/>
            <a:ext cx="1360754" cy="1971443"/>
          </a:xfrm>
          <a:prstGeom prst="arc">
            <a:avLst>
              <a:gd name="adj1" fmla="val 10782550"/>
              <a:gd name="adj2" fmla="val 0"/>
            </a:avLst>
          </a:prstGeom>
          <a:ln w="1270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Arc 10"/>
          <p:cNvSpPr/>
          <p:nvPr/>
        </p:nvSpPr>
        <p:spPr>
          <a:xfrm rot="10800000">
            <a:off x="6682094" y="2140449"/>
            <a:ext cx="1721797" cy="3197728"/>
          </a:xfrm>
          <a:prstGeom prst="arc">
            <a:avLst>
              <a:gd name="adj1" fmla="val 10782550"/>
              <a:gd name="adj2" fmla="val 0"/>
            </a:avLst>
          </a:prstGeom>
          <a:ln w="1270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477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9449550" y="4582186"/>
            <a:ext cx="1040716" cy="144000"/>
            <a:chOff x="9449550" y="4582186"/>
            <a:chExt cx="1040716" cy="144000"/>
          </a:xfrm>
        </p:grpSpPr>
        <p:sp>
          <p:nvSpPr>
            <p:cNvPr id="24" name="Oval 23"/>
            <p:cNvSpPr/>
            <p:nvPr/>
          </p:nvSpPr>
          <p:spPr>
            <a:xfrm>
              <a:off x="9897908" y="4582186"/>
              <a:ext cx="144000" cy="144000"/>
            </a:xfrm>
            <a:prstGeom prst="ellipse">
              <a:avLst/>
            </a:prstGeom>
            <a:solidFill>
              <a:srgbClr val="00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Oval 24"/>
            <p:cNvSpPr/>
            <p:nvPr/>
          </p:nvSpPr>
          <p:spPr>
            <a:xfrm>
              <a:off x="9673729" y="4582186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Oval 25"/>
            <p:cNvSpPr/>
            <p:nvPr/>
          </p:nvSpPr>
          <p:spPr>
            <a:xfrm>
              <a:off x="9449550" y="4582186"/>
              <a:ext cx="144000" cy="144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7" name="Oval 26"/>
            <p:cNvSpPr/>
            <p:nvPr/>
          </p:nvSpPr>
          <p:spPr>
            <a:xfrm>
              <a:off x="10122087" y="4582186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8" name="Oval 27"/>
            <p:cNvSpPr/>
            <p:nvPr/>
          </p:nvSpPr>
          <p:spPr>
            <a:xfrm>
              <a:off x="10346266" y="4582186"/>
              <a:ext cx="144000" cy="14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9" name="Oval 28"/>
          <p:cNvSpPr/>
          <p:nvPr/>
        </p:nvSpPr>
        <p:spPr>
          <a:xfrm>
            <a:off x="9843332" y="3800350"/>
            <a:ext cx="216000" cy="216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" name="Group 1"/>
          <p:cNvGrpSpPr/>
          <p:nvPr/>
        </p:nvGrpSpPr>
        <p:grpSpPr>
          <a:xfrm>
            <a:off x="9217209" y="4348694"/>
            <a:ext cx="1269436" cy="148720"/>
            <a:chOff x="9212446" y="4348694"/>
            <a:chExt cx="1269436" cy="148720"/>
          </a:xfrm>
        </p:grpSpPr>
        <p:sp>
          <p:nvSpPr>
            <p:cNvPr id="31" name="Oval 30"/>
            <p:cNvSpPr/>
            <p:nvPr/>
          </p:nvSpPr>
          <p:spPr>
            <a:xfrm>
              <a:off x="9889524" y="4353414"/>
              <a:ext cx="144000" cy="144000"/>
            </a:xfrm>
            <a:prstGeom prst="ellipse">
              <a:avLst/>
            </a:prstGeom>
            <a:solidFill>
              <a:srgbClr val="00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2" name="Oval 31"/>
            <p:cNvSpPr/>
            <p:nvPr/>
          </p:nvSpPr>
          <p:spPr>
            <a:xfrm>
              <a:off x="9665345" y="4353414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3" name="Oval 32"/>
            <p:cNvSpPr/>
            <p:nvPr/>
          </p:nvSpPr>
          <p:spPr>
            <a:xfrm>
              <a:off x="9441166" y="4353414"/>
              <a:ext cx="144000" cy="144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4" name="Oval 33"/>
            <p:cNvSpPr/>
            <p:nvPr/>
          </p:nvSpPr>
          <p:spPr>
            <a:xfrm>
              <a:off x="10113703" y="4353414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5" name="Oval 34"/>
            <p:cNvSpPr/>
            <p:nvPr/>
          </p:nvSpPr>
          <p:spPr>
            <a:xfrm>
              <a:off x="10337882" y="4353414"/>
              <a:ext cx="144000" cy="14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6" name="Oval 35"/>
            <p:cNvSpPr/>
            <p:nvPr/>
          </p:nvSpPr>
          <p:spPr>
            <a:xfrm>
              <a:off x="9212446" y="4348694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9670339" y="4801475"/>
            <a:ext cx="816537" cy="148720"/>
            <a:chOff x="5916000" y="2480280"/>
            <a:chExt cx="816537" cy="148720"/>
          </a:xfrm>
        </p:grpSpPr>
        <p:sp>
          <p:nvSpPr>
            <p:cNvPr id="38" name="Oval 37"/>
            <p:cNvSpPr/>
            <p:nvPr/>
          </p:nvSpPr>
          <p:spPr>
            <a:xfrm>
              <a:off x="6138360" y="2480280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9" name="Oval 38"/>
            <p:cNvSpPr/>
            <p:nvPr/>
          </p:nvSpPr>
          <p:spPr>
            <a:xfrm>
              <a:off x="5916000" y="2485000"/>
              <a:ext cx="144000" cy="144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40" name="Oval 39"/>
            <p:cNvSpPr/>
            <p:nvPr/>
          </p:nvSpPr>
          <p:spPr>
            <a:xfrm>
              <a:off x="6364358" y="2485000"/>
              <a:ext cx="144000" cy="144000"/>
            </a:xfrm>
            <a:prstGeom prst="ellipse">
              <a:avLst/>
            </a:prstGeom>
            <a:solidFill>
              <a:srgbClr val="00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41" name="Oval 40"/>
            <p:cNvSpPr/>
            <p:nvPr/>
          </p:nvSpPr>
          <p:spPr>
            <a:xfrm>
              <a:off x="6588537" y="2485000"/>
              <a:ext cx="144000" cy="14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9892699" y="5011238"/>
            <a:ext cx="589183" cy="147175"/>
            <a:chOff x="6007502" y="2914588"/>
            <a:chExt cx="589183" cy="147175"/>
          </a:xfrm>
        </p:grpSpPr>
        <p:sp>
          <p:nvSpPr>
            <p:cNvPr id="43" name="Oval 42"/>
            <p:cNvSpPr/>
            <p:nvPr/>
          </p:nvSpPr>
          <p:spPr>
            <a:xfrm>
              <a:off x="6230093" y="2914588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44" name="Oval 43"/>
            <p:cNvSpPr/>
            <p:nvPr/>
          </p:nvSpPr>
          <p:spPr>
            <a:xfrm>
              <a:off x="6007502" y="2917763"/>
              <a:ext cx="144000" cy="144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45" name="Oval 44"/>
            <p:cNvSpPr/>
            <p:nvPr/>
          </p:nvSpPr>
          <p:spPr>
            <a:xfrm>
              <a:off x="6452685" y="2914588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04650" y="863600"/>
            <a:ext cx="10093976" cy="1182554"/>
            <a:chOff x="9212446" y="4348694"/>
            <a:chExt cx="1269436" cy="148720"/>
          </a:xfrm>
        </p:grpSpPr>
        <p:sp>
          <p:nvSpPr>
            <p:cNvPr id="47" name="Oval 46"/>
            <p:cNvSpPr/>
            <p:nvPr/>
          </p:nvSpPr>
          <p:spPr>
            <a:xfrm>
              <a:off x="9889524" y="4353414"/>
              <a:ext cx="144000" cy="144000"/>
            </a:xfrm>
            <a:prstGeom prst="ellipse">
              <a:avLst/>
            </a:prstGeom>
            <a:solidFill>
              <a:srgbClr val="00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48" name="Oval 47"/>
            <p:cNvSpPr/>
            <p:nvPr/>
          </p:nvSpPr>
          <p:spPr>
            <a:xfrm>
              <a:off x="9665345" y="4353414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49" name="Oval 48"/>
            <p:cNvSpPr/>
            <p:nvPr/>
          </p:nvSpPr>
          <p:spPr>
            <a:xfrm>
              <a:off x="9441166" y="4353414"/>
              <a:ext cx="144000" cy="144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50" name="Oval 49"/>
            <p:cNvSpPr/>
            <p:nvPr/>
          </p:nvSpPr>
          <p:spPr>
            <a:xfrm>
              <a:off x="10113703" y="4353414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51" name="Oval 50"/>
            <p:cNvSpPr/>
            <p:nvPr/>
          </p:nvSpPr>
          <p:spPr>
            <a:xfrm>
              <a:off x="10337882" y="4353414"/>
              <a:ext cx="144000" cy="14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52" name="Oval 51"/>
            <p:cNvSpPr/>
            <p:nvPr/>
          </p:nvSpPr>
          <p:spPr>
            <a:xfrm>
              <a:off x="9212446" y="4348694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950698" y="2699657"/>
            <a:ext cx="471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Ctrl + shift x ingrandire mantenendo proporzioni</a:t>
            </a:r>
          </a:p>
        </p:txBody>
      </p:sp>
      <p:sp>
        <p:nvSpPr>
          <p:cNvPr id="53" name="Oval 52"/>
          <p:cNvSpPr/>
          <p:nvPr/>
        </p:nvSpPr>
        <p:spPr>
          <a:xfrm>
            <a:off x="5709131" y="514546"/>
            <a:ext cx="1843130" cy="184313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4" name="Connettore 2 1"/>
          <p:cNvCxnSpPr/>
          <p:nvPr/>
        </p:nvCxnSpPr>
        <p:spPr>
          <a:xfrm flipH="1" flipV="1">
            <a:off x="3265325" y="3614891"/>
            <a:ext cx="4371186" cy="418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737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6015" y="0"/>
            <a:ext cx="12640826" cy="7496071"/>
          </a:xfrm>
          <a:prstGeom prst="rect">
            <a:avLst/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500" y="4445459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230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6015" y="0"/>
            <a:ext cx="12640826" cy="7496071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500" y="4445459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8732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6015" y="0"/>
            <a:ext cx="12640826" cy="7496071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500" y="4445459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8018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0_Section Header">
    <p:bg>
      <p:bgPr>
        <a:blipFill dpi="0" rotWithShape="1">
          <a:blip r:embed="rId2">
            <a:alphaModFix amt="46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352425"/>
            <a:ext cx="12640826" cy="749607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>
            <a:reflection blurRad="431800" stA="5400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500" y="4445459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1039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6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6015" y="0"/>
            <a:ext cx="12640826" cy="7496071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500" y="4445459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9062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6015" y="0"/>
            <a:ext cx="12640826" cy="7496071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500" y="4445459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555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9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6015" y="0"/>
            <a:ext cx="12640826" cy="7496071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500" y="4445459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0412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0500" y="639762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21765-A1F4-4130-A95C-C43238564F97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595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4" r:id="rId3"/>
    <p:sldLayoutId id="2147483665" r:id="rId4"/>
    <p:sldLayoutId id="2147483666" r:id="rId5"/>
    <p:sldLayoutId id="2147483673" r:id="rId6"/>
    <p:sldLayoutId id="2147483667" r:id="rId7"/>
    <p:sldLayoutId id="2147483668" r:id="rId8"/>
    <p:sldLayoutId id="2147483672" r:id="rId9"/>
    <p:sldLayoutId id="2147483669" r:id="rId10"/>
    <p:sldLayoutId id="2147483650" r:id="rId11"/>
    <p:sldLayoutId id="2147483670" r:id="rId12"/>
    <p:sldLayoutId id="2147483662" r:id="rId13"/>
    <p:sldLayoutId id="2147483652" r:id="rId14"/>
    <p:sldLayoutId id="2147483653" r:id="rId15"/>
    <p:sldLayoutId id="2147483655" r:id="rId16"/>
    <p:sldLayoutId id="2147483656" r:id="rId17"/>
    <p:sldLayoutId id="2147483657" r:id="rId18"/>
    <p:sldLayoutId id="2147483658" r:id="rId19"/>
    <p:sldLayoutId id="2147483659" r:id="rId20"/>
    <p:sldLayoutId id="2147483654" r:id="rId21"/>
    <p:sldLayoutId id="214748366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kaggle.com/moltean/fruits" TargetMode="Externa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12616"/>
            <a:ext cx="9144000" cy="2387600"/>
          </a:xfrm>
        </p:spPr>
        <p:txBody>
          <a:bodyPr/>
          <a:lstStyle/>
          <a:p>
            <a:r>
              <a:rPr lang="en-US" b="1" dirty="0">
                <a:latin typeface="+mj-lt"/>
              </a:rPr>
              <a:t>Fruit Recognition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26964" y="3864611"/>
            <a:ext cx="5821180" cy="1609947"/>
          </a:xfrm>
        </p:spPr>
        <p:txBody>
          <a:bodyPr/>
          <a:lstStyle/>
          <a:p>
            <a:pPr algn="l"/>
            <a:r>
              <a:rPr lang="en-US" b="1" dirty="0"/>
              <a:t>Advance Machine Learning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  <a14:imgEffect>
                      <a14:brightnessContrast bright="12000" contras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18" y="64873"/>
            <a:ext cx="1333500" cy="1438186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524000" y="114053"/>
            <a:ext cx="5447071" cy="14381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sz="1600" dirty="0"/>
              <a:t>Università </a:t>
            </a:r>
            <a:r>
              <a:rPr lang="en-US" sz="1600" dirty="0" err="1"/>
              <a:t>degli</a:t>
            </a:r>
            <a:r>
              <a:rPr lang="en-US" sz="1600" dirty="0"/>
              <a:t> </a:t>
            </a:r>
            <a:r>
              <a:rPr lang="en-US" sz="1600" dirty="0" err="1"/>
              <a:t>Studi</a:t>
            </a:r>
            <a:r>
              <a:rPr lang="en-US" sz="1600" dirty="0"/>
              <a:t> di Milano Bicocca</a:t>
            </a:r>
            <a:endParaRPr lang="en-US" sz="1600" b="1" dirty="0"/>
          </a:p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sz="1600" b="1" dirty="0" err="1"/>
              <a:t>Dipartimento</a:t>
            </a:r>
            <a:r>
              <a:rPr lang="en-US" sz="1600" b="1" dirty="0"/>
              <a:t> di </a:t>
            </a:r>
            <a:r>
              <a:rPr lang="en-US" sz="1600" b="1" dirty="0" err="1"/>
              <a:t>Informatica</a:t>
            </a:r>
            <a:r>
              <a:rPr lang="en-US" sz="1600" b="1" dirty="0"/>
              <a:t>, </a:t>
            </a:r>
            <a:r>
              <a:rPr lang="en-US" sz="1600" b="1" dirty="0" err="1"/>
              <a:t>Sistemistica</a:t>
            </a:r>
            <a:r>
              <a:rPr lang="en-US" sz="1600" b="1" dirty="0"/>
              <a:t> e </a:t>
            </a:r>
            <a:r>
              <a:rPr lang="en-US" sz="1600" b="1" dirty="0" err="1"/>
              <a:t>Comunicazione</a:t>
            </a:r>
            <a:endParaRPr lang="en-US" sz="1600" b="1" dirty="0"/>
          </a:p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sz="1600" b="1" dirty="0"/>
              <a:t>Corso di Laurea Magistrale in Informatica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98135" y="5179593"/>
            <a:ext cx="3098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>
                <a:solidFill>
                  <a:schemeClr val="bg1"/>
                </a:solidFill>
              </a:rPr>
              <a:t>Relazione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della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prova</a:t>
            </a:r>
            <a:r>
              <a:rPr lang="en-US" dirty="0">
                <a:solidFill>
                  <a:schemeClr val="bg1"/>
                </a:solidFill>
              </a:rPr>
              <a:t> finale di: 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	Andrea Guzzo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Matricola</a:t>
            </a:r>
            <a:r>
              <a:rPr lang="en-US" dirty="0">
                <a:solidFill>
                  <a:schemeClr val="bg1"/>
                </a:solidFill>
              </a:rPr>
              <a:t>: 761818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30293" y="6274294"/>
            <a:ext cx="296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Anno </a:t>
            </a:r>
            <a:r>
              <a:rPr lang="en-US" dirty="0" err="1">
                <a:solidFill>
                  <a:schemeClr val="bg1"/>
                </a:solidFill>
              </a:rPr>
              <a:t>accademico</a:t>
            </a:r>
            <a:r>
              <a:rPr lang="en-US" dirty="0">
                <a:solidFill>
                  <a:schemeClr val="bg1"/>
                </a:solidFill>
              </a:rPr>
              <a:t>: 2018-2019</a:t>
            </a:r>
          </a:p>
        </p:txBody>
      </p:sp>
    </p:spTree>
    <p:extLst>
      <p:ext uri="{BB962C8B-B14F-4D97-AF65-F5344CB8AC3E}">
        <p14:creationId xmlns:p14="http://schemas.microsoft.com/office/powerpoint/2010/main" val="1770196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Dati</a:t>
            </a:r>
            <a:r>
              <a:rPr lang="en-US" dirty="0"/>
              <a:t> e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10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B050"/>
                </a:solidFill>
              </a:rPr>
              <a:t>Architettura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03" y="1462129"/>
            <a:ext cx="2637367" cy="13754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2759" y="3030962"/>
            <a:ext cx="2924262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Cleaning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Tokenize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Lemmatize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Stemming</a:t>
            </a:r>
          </a:p>
          <a:p>
            <a:pPr algn="ctr">
              <a:lnSpc>
                <a:spcPct val="150000"/>
              </a:lnSpc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Espressioni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regolari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Qualsiasi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testo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possibile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Tutte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emozioni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Plutchick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855" y="1493706"/>
            <a:ext cx="1312334" cy="131233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051937" y="3030722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227 x 227 x 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00101" y="3499924"/>
            <a:ext cx="389189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Amusement (divertimento)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Awe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soggezione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Anger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rabbia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Contentment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contentezza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Disgust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disgusto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Excitement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eccitazione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agitazione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Fear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paura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Sadness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tristezza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021" y="2260381"/>
            <a:ext cx="4334093" cy="328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809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Risultati</a:t>
            </a:r>
            <a:r>
              <a:rPr lang="en-US" dirty="0"/>
              <a:t> </a:t>
            </a:r>
            <a:r>
              <a:rPr lang="en-US" dirty="0" err="1"/>
              <a:t>Testo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11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7030A0"/>
                </a:solidFill>
              </a:rPr>
              <a:t>Analisi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Testuale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887" y="2157308"/>
            <a:ext cx="5205539" cy="360466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294761" y="5248217"/>
            <a:ext cx="2952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F1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02896" y="3728806"/>
            <a:ext cx="2952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F2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31986" y="5897889"/>
            <a:ext cx="3636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40.000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Metadati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ottenuti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analizzati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41" y="2177116"/>
            <a:ext cx="5471003" cy="360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1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Risultati</a:t>
            </a:r>
            <a:r>
              <a:rPr lang="en-US" dirty="0"/>
              <a:t> </a:t>
            </a:r>
            <a:r>
              <a:rPr lang="en-US" dirty="0" err="1"/>
              <a:t>Testo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12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7030A0"/>
                </a:solidFill>
              </a:rPr>
              <a:t>Analisi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Testuale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581" y="4161242"/>
            <a:ext cx="2912979" cy="269675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041" y="4458103"/>
            <a:ext cx="2665705" cy="192523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38200" y="5186439"/>
            <a:ext cx="2244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Principal Components</a:t>
            </a:r>
          </a:p>
          <a:p>
            <a:r>
              <a:rPr lang="en-US" dirty="0"/>
              <a:t>Analysis (PCA)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367935" y="5140274"/>
            <a:ext cx="1985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K-means Clustering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832" y="1871144"/>
            <a:ext cx="10058968" cy="236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85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13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Analisi</a:t>
            </a:r>
            <a:r>
              <a:rPr lang="en-US" dirty="0"/>
              <a:t> </a:t>
            </a:r>
            <a:r>
              <a:rPr lang="en-US" dirty="0" err="1"/>
              <a:t>Immagini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24" y="1962227"/>
            <a:ext cx="10150440" cy="41436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04969" y="5279922"/>
            <a:ext cx="5652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1752305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Risultati</a:t>
            </a:r>
            <a:r>
              <a:rPr lang="en-US" dirty="0"/>
              <a:t> </a:t>
            </a:r>
            <a:r>
              <a:rPr lang="en-US" dirty="0" err="1"/>
              <a:t>Immagini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14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Analisi</a:t>
            </a:r>
            <a:r>
              <a:rPr lang="en-US" dirty="0"/>
              <a:t> </a:t>
            </a:r>
            <a:r>
              <a:rPr lang="en-US" dirty="0" err="1"/>
              <a:t>Immagini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328" y="1597504"/>
            <a:ext cx="5218471" cy="46626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39" y="1739280"/>
            <a:ext cx="5772984" cy="43274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34855" y="6309564"/>
            <a:ext cx="2553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2000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immagini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analizzate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23882" y="6014002"/>
            <a:ext cx="2175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Accuracy media: 21%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18005" y="6014002"/>
            <a:ext cx="2175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Accuracy media: 65%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6D8474-DCC0-46AD-A9F2-D3031784C248}"/>
              </a:ext>
            </a:extLst>
          </p:cNvPr>
          <p:cNvSpPr txBox="1"/>
          <p:nvPr/>
        </p:nvSpPr>
        <p:spPr>
          <a:xfrm>
            <a:off x="1611203" y="1580414"/>
            <a:ext cx="381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Analisi con immagini ottenute da </a:t>
            </a:r>
            <a:r>
              <a:rPr lang="it-IT" dirty="0" err="1"/>
              <a:t>Flickr</a:t>
            </a:r>
            <a:endParaRPr lang="it-I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535266-B481-4F80-8BF9-23F524325BA3}"/>
              </a:ext>
            </a:extLst>
          </p:cNvPr>
          <p:cNvSpPr txBox="1"/>
          <p:nvPr/>
        </p:nvSpPr>
        <p:spPr>
          <a:xfrm>
            <a:off x="7041054" y="1543908"/>
            <a:ext cx="3866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Analisi con database validato da utenti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49BB12-946C-457F-8A3A-62BC678738BB}"/>
              </a:ext>
            </a:extLst>
          </p:cNvPr>
          <p:cNvSpPr txBox="1"/>
          <p:nvPr/>
        </p:nvSpPr>
        <p:spPr>
          <a:xfrm>
            <a:off x="7639952" y="6313578"/>
            <a:ext cx="2670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20588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immagini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analizzate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54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Conclusione</a:t>
            </a:r>
            <a:r>
              <a:rPr lang="en-US" dirty="0"/>
              <a:t> e </a:t>
            </a:r>
            <a:r>
              <a:rPr lang="en-US" dirty="0" err="1"/>
              <a:t>Sviluppi</a:t>
            </a:r>
            <a:r>
              <a:rPr lang="en-US" dirty="0"/>
              <a:t> </a:t>
            </a:r>
            <a:r>
              <a:rPr lang="en-US" dirty="0" err="1"/>
              <a:t>Futuri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15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Conclusioni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25659" y="4565789"/>
            <a:ext cx="455182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Maggiore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quantità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qualità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input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Superiore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potenza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calcolo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Utilizzo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altri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classificatori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generalizzazione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00482" y="3133767"/>
            <a:ext cx="5293093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Miglioramento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Doc2Vec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Utilizzo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classificatori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clustering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differente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più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corposo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Superiore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potenza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calcolo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Comparazione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altri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modelli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architetture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Integrazione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automatica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analisi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del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testo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analisi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delle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immagini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80429" y="1940971"/>
            <a:ext cx="5313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macchina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è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grado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riconoscere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emozioni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partire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testo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immagini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959" y="2355062"/>
            <a:ext cx="701340" cy="7013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919" y="2662766"/>
            <a:ext cx="5042371" cy="16860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25659" y="2079637"/>
            <a:ext cx="4841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Utilizzo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 MSDA o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Autoencoders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per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immagini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702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Grazie!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  <a14:imgEffect>
                      <a14:brightnessContrast bright="12000" contras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209" y="6256420"/>
            <a:ext cx="557790" cy="60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49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Introduzione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176" y="1990368"/>
            <a:ext cx="9289648" cy="139213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Riconoscere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frutti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all’interno di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immagini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utilizzando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tecniche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 Deep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2</a:t>
            </a:fld>
            <a:endParaRPr lang="it-I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Introduzione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3" name="Picture 12" descr="A picture containing indoor&#10;&#10;Description automatically generated">
            <a:extLst>
              <a:ext uri="{FF2B5EF4-FFF2-40B4-BE49-F238E27FC236}">
                <a16:creationId xmlns:a16="http://schemas.microsoft.com/office/drawing/2014/main" id="{7F88DDC1-FEE8-448C-AD8A-D14934A91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262" y="4902502"/>
            <a:ext cx="952500" cy="952500"/>
          </a:xfrm>
          <a:prstGeom prst="rect">
            <a:avLst/>
          </a:prstGeom>
        </p:spPr>
      </p:pic>
      <p:pic>
        <p:nvPicPr>
          <p:cNvPr id="16" name="Picture 15" descr="A close up of a fruit&#10;&#10;Description automatically generated">
            <a:extLst>
              <a:ext uri="{FF2B5EF4-FFF2-40B4-BE49-F238E27FC236}">
                <a16:creationId xmlns:a16="http://schemas.microsoft.com/office/drawing/2014/main" id="{705C5477-D5F6-44F9-88DB-D2EC3B1F3D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890" y="3703983"/>
            <a:ext cx="952500" cy="952500"/>
          </a:xfrm>
          <a:prstGeom prst="rect">
            <a:avLst/>
          </a:prstGeom>
        </p:spPr>
      </p:pic>
      <p:pic>
        <p:nvPicPr>
          <p:cNvPr id="18" name="Picture 17" descr="A picture containing sky, sitting&#10;&#10;Description automatically generated">
            <a:extLst>
              <a:ext uri="{FF2B5EF4-FFF2-40B4-BE49-F238E27FC236}">
                <a16:creationId xmlns:a16="http://schemas.microsoft.com/office/drawing/2014/main" id="{0024C4A2-8235-4CA1-9A15-C2FC747C9E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390" y="5365970"/>
            <a:ext cx="952500" cy="9525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6E449AB-D1E4-4518-91E8-784C4499EA18}"/>
              </a:ext>
            </a:extLst>
          </p:cNvPr>
          <p:cNvSpPr txBox="1"/>
          <p:nvPr/>
        </p:nvSpPr>
        <p:spPr>
          <a:xfrm>
            <a:off x="587502" y="3586909"/>
            <a:ext cx="6896760" cy="3737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Dataset: </a:t>
            </a:r>
            <a:r>
              <a:rPr lang="en-US" sz="2000" dirty="0" err="1"/>
              <a:t>Moltean</a:t>
            </a:r>
            <a:r>
              <a:rPr lang="en-US" sz="2000" dirty="0"/>
              <a:t> Fruits </a:t>
            </a:r>
            <a:r>
              <a:rPr lang="en-US" sz="2000" dirty="0">
                <a:hlinkClick r:id="rId6"/>
              </a:rPr>
              <a:t>https://www.kaggle.com/moltean/fruits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 err="1"/>
              <a:t>Numero</a:t>
            </a:r>
            <a:r>
              <a:rPr lang="en-US" sz="2000" dirty="0"/>
              <a:t> di </a:t>
            </a:r>
            <a:r>
              <a:rPr lang="en-US" sz="2000" dirty="0" err="1"/>
              <a:t>immagini</a:t>
            </a:r>
            <a:r>
              <a:rPr lang="en-US" sz="2000" dirty="0"/>
              <a:t> </a:t>
            </a:r>
            <a:r>
              <a:rPr lang="en-US" sz="2000" dirty="0" err="1"/>
              <a:t>totali</a:t>
            </a:r>
            <a:r>
              <a:rPr lang="en-US" sz="2000" dirty="0"/>
              <a:t>: 71125</a:t>
            </a:r>
          </a:p>
          <a:p>
            <a:pPr>
              <a:lnSpc>
                <a:spcPct val="150000"/>
              </a:lnSpc>
            </a:pPr>
            <a:r>
              <a:rPr lang="en-US" sz="2000" dirty="0" err="1"/>
              <a:t>Trainingset</a:t>
            </a:r>
            <a:r>
              <a:rPr lang="en-US" sz="2000" dirty="0"/>
              <a:t>: 53177 </a:t>
            </a:r>
            <a:r>
              <a:rPr lang="en-US" sz="2000" dirty="0" err="1"/>
              <a:t>immagini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Validation set: 17845</a:t>
            </a:r>
          </a:p>
          <a:p>
            <a:pPr>
              <a:lnSpc>
                <a:spcPct val="150000"/>
              </a:lnSpc>
            </a:pPr>
            <a:r>
              <a:rPr lang="en-US" sz="2000" dirty="0" err="1"/>
              <a:t>Numero</a:t>
            </a:r>
            <a:r>
              <a:rPr lang="en-US" sz="2000" dirty="0"/>
              <a:t> di </a:t>
            </a:r>
            <a:r>
              <a:rPr lang="en-US" sz="2000" dirty="0" err="1"/>
              <a:t>classi</a:t>
            </a:r>
            <a:r>
              <a:rPr lang="en-US" sz="2000" dirty="0"/>
              <a:t>: 103</a:t>
            </a:r>
          </a:p>
          <a:p>
            <a:pPr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72179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1002"/>
            <a:ext cx="10515600" cy="749300"/>
          </a:xfrm>
        </p:spPr>
        <p:txBody>
          <a:bodyPr/>
          <a:lstStyle/>
          <a:p>
            <a:r>
              <a:rPr lang="en-US" dirty="0" err="1"/>
              <a:t>Soluzione</a:t>
            </a:r>
            <a:r>
              <a:rPr lang="en-US" dirty="0"/>
              <a:t> </a:t>
            </a:r>
            <a:r>
              <a:rPr lang="en-US" dirty="0" err="1"/>
              <a:t>Adottata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2900" y="6368344"/>
            <a:ext cx="2743200" cy="365125"/>
          </a:xfrm>
        </p:spPr>
        <p:txBody>
          <a:bodyPr/>
          <a:lstStyle/>
          <a:p>
            <a:fld id="{DFC21765-A1F4-4130-A95C-C43238564F97}" type="slidenum">
              <a:rPr lang="it-IT" smtClean="0"/>
              <a:t>3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805018" y="1000790"/>
            <a:ext cx="4581964" cy="304800"/>
          </a:xfrm>
        </p:spPr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Introduzione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373" y="1511596"/>
            <a:ext cx="4765066" cy="40843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66" y="2826853"/>
            <a:ext cx="2140334" cy="12042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05018" y="5204309"/>
            <a:ext cx="1201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ResNet50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56189" y="5874806"/>
            <a:ext cx="1474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InceptionV3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64636" y="5874806"/>
            <a:ext cx="1541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Custom-CNN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11222" y="5213541"/>
            <a:ext cx="910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VGG16</a:t>
            </a:r>
          </a:p>
        </p:txBody>
      </p:sp>
      <p:pic>
        <p:nvPicPr>
          <p:cNvPr id="1026" name="Picture 2" descr="https://s3.amazonaws.com/keras.io/img/keras-logo-2018-large-1200.png">
            <a:extLst>
              <a:ext uri="{FF2B5EF4-FFF2-40B4-BE49-F238E27FC236}">
                <a16:creationId xmlns:a16="http://schemas.microsoft.com/office/drawing/2014/main" id="{90DEF266-8FF5-4D81-BD1E-536AEA395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4674" y="1866516"/>
            <a:ext cx="2057917" cy="59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jupyter">
            <a:extLst>
              <a:ext uri="{FF2B5EF4-FFF2-40B4-BE49-F238E27FC236}">
                <a16:creationId xmlns:a16="http://schemas.microsoft.com/office/drawing/2014/main" id="{A4B4377F-4A78-467D-83B8-544E292F7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329" y="4161433"/>
            <a:ext cx="1286608" cy="149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onnx">
            <a:extLst>
              <a:ext uri="{FF2B5EF4-FFF2-40B4-BE49-F238E27FC236}">
                <a16:creationId xmlns:a16="http://schemas.microsoft.com/office/drawing/2014/main" id="{42B55282-0B63-44BE-93E0-8006A9700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13" y="2955135"/>
            <a:ext cx="2064270" cy="143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open vino">
            <a:extLst>
              <a:ext uri="{FF2B5EF4-FFF2-40B4-BE49-F238E27FC236}">
                <a16:creationId xmlns:a16="http://schemas.microsoft.com/office/drawing/2014/main" id="{45E2726F-DAF5-495B-9120-DDF3E6D1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77" y="1496340"/>
            <a:ext cx="17716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github.com/lutzroeder/netron/raw/master/media/logo.png">
            <a:extLst>
              <a:ext uri="{FF2B5EF4-FFF2-40B4-BE49-F238E27FC236}">
                <a16:creationId xmlns:a16="http://schemas.microsoft.com/office/drawing/2014/main" id="{45ED858C-170E-48FC-8CDA-05120585A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22" y="4662736"/>
            <a:ext cx="2743200" cy="48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492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Strategie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4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B050"/>
                </a:solidFill>
              </a:rPr>
              <a:t>Architettura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B9F140-7F45-4563-90FC-D1D8D566C99F}"/>
              </a:ext>
            </a:extLst>
          </p:cNvPr>
          <p:cNvSpPr txBox="1"/>
          <p:nvPr/>
        </p:nvSpPr>
        <p:spPr>
          <a:xfrm>
            <a:off x="688716" y="2538007"/>
            <a:ext cx="3116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1. Transfer Learning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1F5C481-CE3F-44A9-A0DF-F315260452B3}"/>
              </a:ext>
            </a:extLst>
          </p:cNvPr>
          <p:cNvSpPr txBox="1"/>
          <p:nvPr/>
        </p:nvSpPr>
        <p:spPr>
          <a:xfrm>
            <a:off x="688716" y="3554647"/>
            <a:ext cx="28055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2. Freezing Layers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B85228-62D5-4F15-8E00-1FC6C72AF79E}"/>
              </a:ext>
            </a:extLst>
          </p:cNvPr>
          <p:cNvSpPr txBox="1"/>
          <p:nvPr/>
        </p:nvSpPr>
        <p:spPr>
          <a:xfrm>
            <a:off x="688716" y="4574105"/>
            <a:ext cx="2419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3. Custom CNN</a:t>
            </a:r>
          </a:p>
        </p:txBody>
      </p:sp>
      <p:pic>
        <p:nvPicPr>
          <p:cNvPr id="23" name="Picture 2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26E2375-D1AB-4B41-A951-DA1F8C3A0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900" y="1782175"/>
            <a:ext cx="7814893" cy="439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27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Esperimento</a:t>
            </a:r>
            <a:r>
              <a:rPr lang="en-US" dirty="0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5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B050"/>
                </a:solidFill>
              </a:rPr>
              <a:t>Architettura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159C19C-887C-4933-A632-96E1CC22D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309" y="2077068"/>
            <a:ext cx="5924550" cy="1638300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61D57912-49BB-460E-8A1E-1EA52EDAB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309" y="4577224"/>
            <a:ext cx="592455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07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Esperimento</a:t>
            </a:r>
            <a:r>
              <a:rPr lang="en-US" dirty="0"/>
              <a:t>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6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B050"/>
                </a:solidFill>
              </a:rPr>
              <a:t>Architettura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Picture 5" descr="A close up of a screen&#10;&#10;Description automatically generated">
            <a:extLst>
              <a:ext uri="{FF2B5EF4-FFF2-40B4-BE49-F238E27FC236}">
                <a16:creationId xmlns:a16="http://schemas.microsoft.com/office/drawing/2014/main" id="{BAF96CD2-1A68-4A4D-8A46-3753D13FD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16" y="2163544"/>
            <a:ext cx="7258050" cy="1685925"/>
          </a:xfrm>
          <a:prstGeom prst="rect">
            <a:avLst/>
          </a:prstGeom>
        </p:spPr>
      </p:pic>
      <p:pic>
        <p:nvPicPr>
          <p:cNvPr id="8" name="Picture 7" descr="A screen shot of a social media post&#10;&#10;Description automatically generated">
            <a:extLst>
              <a:ext uri="{FF2B5EF4-FFF2-40B4-BE49-F238E27FC236}">
                <a16:creationId xmlns:a16="http://schemas.microsoft.com/office/drawing/2014/main" id="{9258119F-A75A-4317-A3E1-643899DFA5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16" y="4364673"/>
            <a:ext cx="725805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028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Esperimento</a:t>
            </a:r>
            <a:r>
              <a:rPr lang="en-US" dirty="0"/>
              <a:t>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7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B050"/>
                </a:solidFill>
              </a:rPr>
              <a:t>Architettura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Picture 5" descr="A screen shot of a social media post&#10;&#10;Description automatically generated">
            <a:extLst>
              <a:ext uri="{FF2B5EF4-FFF2-40B4-BE49-F238E27FC236}">
                <a16:creationId xmlns:a16="http://schemas.microsoft.com/office/drawing/2014/main" id="{450F1EAD-95E9-4220-96AF-5157BB0BD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018" y="2212143"/>
            <a:ext cx="7067550" cy="192405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6F5D5F04-8E7A-45D8-B169-F65BCF5B02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03" y="1542660"/>
            <a:ext cx="166687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09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Risultati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8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7030A0"/>
                </a:solidFill>
              </a:rPr>
              <a:t>Risultati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9853B39F-D9B9-4878-B430-89DA80528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03" y="1646285"/>
            <a:ext cx="3160904" cy="2107269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4E420F-BE75-4AD0-B635-B997DA370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03" y="4010828"/>
            <a:ext cx="3160902" cy="2107268"/>
          </a:xfrm>
          <a:prstGeom prst="rect">
            <a:avLst/>
          </a:prstGeom>
        </p:spPr>
      </p:pic>
      <p:pic>
        <p:nvPicPr>
          <p:cNvPr id="18" name="Picture 17" descr="A close up of a map&#10;&#10;Description automatically generated">
            <a:extLst>
              <a:ext uri="{FF2B5EF4-FFF2-40B4-BE49-F238E27FC236}">
                <a16:creationId xmlns:a16="http://schemas.microsoft.com/office/drawing/2014/main" id="{218697CD-D719-45AD-9BC3-062C9CB00F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548" y="1646285"/>
            <a:ext cx="3160904" cy="2107269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20FAB2-388A-484E-9D34-A8E0C714D9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549" y="4010828"/>
            <a:ext cx="3160902" cy="2107268"/>
          </a:xfrm>
          <a:prstGeom prst="rect">
            <a:avLst/>
          </a:prstGeom>
        </p:spPr>
      </p:pic>
      <p:pic>
        <p:nvPicPr>
          <p:cNvPr id="22" name="Picture 21" descr="A close up of a map&#10;&#10;Description automatically generated">
            <a:extLst>
              <a:ext uri="{FF2B5EF4-FFF2-40B4-BE49-F238E27FC236}">
                <a16:creationId xmlns:a16="http://schemas.microsoft.com/office/drawing/2014/main" id="{8DBF7446-13F7-42FC-B84C-826FF2DDB2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462" y="1646285"/>
            <a:ext cx="3311338" cy="2207559"/>
          </a:xfrm>
          <a:prstGeom prst="rect">
            <a:avLst/>
          </a:prstGeom>
        </p:spPr>
      </p:pic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51E01CDA-98CB-4829-AB20-923A063E5C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462" y="4010828"/>
            <a:ext cx="3182372" cy="212158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1F4DB1C-06F0-4909-9967-5BEF722BE0DC}"/>
              </a:ext>
            </a:extLst>
          </p:cNvPr>
          <p:cNvSpPr txBox="1"/>
          <p:nvPr/>
        </p:nvSpPr>
        <p:spPr>
          <a:xfrm>
            <a:off x="1543242" y="6327342"/>
            <a:ext cx="1542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Esperimento</a:t>
            </a:r>
            <a:r>
              <a:rPr lang="en-US" dirty="0"/>
              <a:t>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C058C-8379-4923-8350-C8EA2438F337}"/>
              </a:ext>
            </a:extLst>
          </p:cNvPr>
          <p:cNvSpPr txBox="1"/>
          <p:nvPr/>
        </p:nvSpPr>
        <p:spPr>
          <a:xfrm>
            <a:off x="5324571" y="6351068"/>
            <a:ext cx="1542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Esperimento</a:t>
            </a:r>
            <a:r>
              <a:rPr lang="en-US" dirty="0"/>
              <a:t>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5C52CC-5BC1-492F-8E8B-D36D304B174E}"/>
              </a:ext>
            </a:extLst>
          </p:cNvPr>
          <p:cNvSpPr txBox="1"/>
          <p:nvPr/>
        </p:nvSpPr>
        <p:spPr>
          <a:xfrm>
            <a:off x="8926702" y="6374365"/>
            <a:ext cx="1542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Esperimento</a:t>
            </a:r>
            <a:r>
              <a:rPr lang="en-US" dirty="0"/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1482382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Risultati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9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7030A0"/>
                </a:solidFill>
              </a:rPr>
              <a:t>Risultati</a:t>
            </a:r>
            <a:endParaRPr lang="en-US" dirty="0">
              <a:solidFill>
                <a:srgbClr val="7030A0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822CD9A-382E-42BA-A92D-E1C16B41D4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222633"/>
              </p:ext>
            </p:extLst>
          </p:nvPr>
        </p:nvGraphicFramePr>
        <p:xfrm>
          <a:off x="1079292" y="1990367"/>
          <a:ext cx="9593706" cy="3735875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598951">
                  <a:extLst>
                    <a:ext uri="{9D8B030D-6E8A-4147-A177-3AD203B41FA5}">
                      <a16:colId xmlns:a16="http://schemas.microsoft.com/office/drawing/2014/main" val="1823735261"/>
                    </a:ext>
                  </a:extLst>
                </a:gridCol>
                <a:gridCol w="1598951">
                  <a:extLst>
                    <a:ext uri="{9D8B030D-6E8A-4147-A177-3AD203B41FA5}">
                      <a16:colId xmlns:a16="http://schemas.microsoft.com/office/drawing/2014/main" val="3104354841"/>
                    </a:ext>
                  </a:extLst>
                </a:gridCol>
                <a:gridCol w="1598951">
                  <a:extLst>
                    <a:ext uri="{9D8B030D-6E8A-4147-A177-3AD203B41FA5}">
                      <a16:colId xmlns:a16="http://schemas.microsoft.com/office/drawing/2014/main" val="1232476553"/>
                    </a:ext>
                  </a:extLst>
                </a:gridCol>
                <a:gridCol w="1598951">
                  <a:extLst>
                    <a:ext uri="{9D8B030D-6E8A-4147-A177-3AD203B41FA5}">
                      <a16:colId xmlns:a16="http://schemas.microsoft.com/office/drawing/2014/main" val="3658357057"/>
                    </a:ext>
                  </a:extLst>
                </a:gridCol>
                <a:gridCol w="1598951">
                  <a:extLst>
                    <a:ext uri="{9D8B030D-6E8A-4147-A177-3AD203B41FA5}">
                      <a16:colId xmlns:a16="http://schemas.microsoft.com/office/drawing/2014/main" val="1835352086"/>
                    </a:ext>
                  </a:extLst>
                </a:gridCol>
                <a:gridCol w="1598951">
                  <a:extLst>
                    <a:ext uri="{9D8B030D-6E8A-4147-A177-3AD203B41FA5}">
                      <a16:colId xmlns:a16="http://schemas.microsoft.com/office/drawing/2014/main" val="2902227575"/>
                    </a:ext>
                  </a:extLst>
                </a:gridCol>
              </a:tblGrid>
              <a:tr h="914085">
                <a:tc>
                  <a:txBody>
                    <a:bodyPr/>
                    <a:lstStyle/>
                    <a:p>
                      <a:r>
                        <a:rPr lang="en-US" dirty="0" err="1"/>
                        <a:t>Esperimento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Training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Training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Validation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Validation Loss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132472"/>
                  </a:ext>
                </a:extLst>
              </a:tr>
              <a:tr h="52958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192422"/>
                  </a:ext>
                </a:extLst>
              </a:tr>
              <a:tr h="52958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Inception 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317554"/>
                  </a:ext>
                </a:extLst>
              </a:tr>
              <a:tr h="52958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VGG16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151979"/>
                  </a:ext>
                </a:extLst>
              </a:tr>
              <a:tr h="52958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Inception 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279517"/>
                  </a:ext>
                </a:extLst>
              </a:tr>
              <a:tr h="7034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Custom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140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1713669"/>
      </p:ext>
    </p:extLst>
  </p:cSld>
  <p:clrMapOvr>
    <a:masterClrMapping/>
  </p:clrMapOvr>
</p:sld>
</file>

<file path=ppt/theme/theme1.xml><?xml version="1.0" encoding="utf-8"?>
<a:theme xmlns:a="http://schemas.openxmlformats.org/drawingml/2006/main" name="Innovazion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novazione" id="{66262149-B314-D042-B764-06663DCE97B7}" vid="{F8575D4E-2183-4E40-8A73-25CFC36C9F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Innovazione</Template>
  <TotalTime>4018</TotalTime>
  <Words>484</Words>
  <Application>Microsoft Office PowerPoint</Application>
  <PresentationFormat>Widescreen</PresentationFormat>
  <Paragraphs>146</Paragraphs>
  <Slides>16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Sitka Small</vt:lpstr>
      <vt:lpstr>Innovazione</vt:lpstr>
      <vt:lpstr>Fruit Recognition Project</vt:lpstr>
      <vt:lpstr>Introduzione</vt:lpstr>
      <vt:lpstr>Soluzione Adottata</vt:lpstr>
      <vt:lpstr>Strategie</vt:lpstr>
      <vt:lpstr>Esperimento 1</vt:lpstr>
      <vt:lpstr>Esperimento 2</vt:lpstr>
      <vt:lpstr>Esperimento 3</vt:lpstr>
      <vt:lpstr>Risultati</vt:lpstr>
      <vt:lpstr>Risultati</vt:lpstr>
      <vt:lpstr>Dati e preprocessing</vt:lpstr>
      <vt:lpstr>Risultati Testo</vt:lpstr>
      <vt:lpstr>Risultati Testo</vt:lpstr>
      <vt:lpstr>AlexNet</vt:lpstr>
      <vt:lpstr>Risultati Immagini</vt:lpstr>
      <vt:lpstr>Conclusione e Sviluppi Futuri</vt:lpstr>
      <vt:lpstr>Grazie!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Guzzo Andrea</dc:creator>
  <cp:lastModifiedBy>Andrea Guzzo</cp:lastModifiedBy>
  <cp:revision>75</cp:revision>
  <dcterms:created xsi:type="dcterms:W3CDTF">2017-07-03T09:49:35Z</dcterms:created>
  <dcterms:modified xsi:type="dcterms:W3CDTF">2019-06-21T17:15:31Z</dcterms:modified>
</cp:coreProperties>
</file>